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7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svg"/><Relationship Id="rId1" Type="http://schemas.openxmlformats.org/officeDocument/2006/relationships/image" Target="../media/image11.png"/><Relationship Id="rId4" Type="http://schemas.openxmlformats.org/officeDocument/2006/relationships/image" Target="../media/image1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2E2098A-6A7A-4CD2-AECF-F52E5E514B9B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890032C-7B1E-40F6-A53D-6612A542DCE9}">
      <dgm:prSet/>
      <dgm:spPr/>
      <dgm:t>
        <a:bodyPr/>
        <a:lstStyle/>
        <a:p>
          <a:pPr>
            <a:defRPr cap="all"/>
          </a:pPr>
          <a:r>
            <a:rPr lang="en-US"/>
            <a:t>Security and Compliance</a:t>
          </a:r>
        </a:p>
      </dgm:t>
    </dgm:pt>
    <dgm:pt modelId="{CDBB11AC-A4ED-4723-867B-A328794C77D3}" type="parTrans" cxnId="{1E98E7BB-0171-42BA-AFA9-56A8C454310C}">
      <dgm:prSet/>
      <dgm:spPr/>
      <dgm:t>
        <a:bodyPr/>
        <a:lstStyle/>
        <a:p>
          <a:endParaRPr lang="en-US"/>
        </a:p>
      </dgm:t>
    </dgm:pt>
    <dgm:pt modelId="{63D768E9-498E-495E-B552-CD51A734A6D4}" type="sibTrans" cxnId="{1E98E7BB-0171-42BA-AFA9-56A8C454310C}">
      <dgm:prSet/>
      <dgm:spPr/>
      <dgm:t>
        <a:bodyPr/>
        <a:lstStyle/>
        <a:p>
          <a:endParaRPr lang="en-US"/>
        </a:p>
      </dgm:t>
    </dgm:pt>
    <dgm:pt modelId="{F72789A5-9F37-4FA8-B104-118EB23BF0F1}">
      <dgm:prSet/>
      <dgm:spPr/>
      <dgm:t>
        <a:bodyPr/>
        <a:lstStyle/>
        <a:p>
          <a:pPr>
            <a:defRPr cap="all"/>
          </a:pPr>
          <a:r>
            <a:rPr lang="en-US"/>
            <a:t>Cloud Server deployment</a:t>
          </a:r>
        </a:p>
      </dgm:t>
    </dgm:pt>
    <dgm:pt modelId="{25940299-4DF2-4FA2-BE2D-9E5D75963DF0}" type="parTrans" cxnId="{0604FEE4-7939-4BEE-88E4-F4F6727DD78E}">
      <dgm:prSet/>
      <dgm:spPr/>
      <dgm:t>
        <a:bodyPr/>
        <a:lstStyle/>
        <a:p>
          <a:endParaRPr lang="en-US"/>
        </a:p>
      </dgm:t>
    </dgm:pt>
    <dgm:pt modelId="{84E1F3DA-7761-4EAA-B0B8-EB554653A8D5}" type="sibTrans" cxnId="{0604FEE4-7939-4BEE-88E4-F4F6727DD78E}">
      <dgm:prSet/>
      <dgm:spPr/>
      <dgm:t>
        <a:bodyPr/>
        <a:lstStyle/>
        <a:p>
          <a:endParaRPr lang="en-US"/>
        </a:p>
      </dgm:t>
    </dgm:pt>
    <dgm:pt modelId="{F94BFBF2-B971-4B40-BDCA-7F0997316F7A}" type="pres">
      <dgm:prSet presAssocID="{42E2098A-6A7A-4CD2-AECF-F52E5E514B9B}" presName="root" presStyleCnt="0">
        <dgm:presLayoutVars>
          <dgm:dir/>
          <dgm:resizeHandles val="exact"/>
        </dgm:presLayoutVars>
      </dgm:prSet>
      <dgm:spPr/>
    </dgm:pt>
    <dgm:pt modelId="{0B19514E-F6E7-4309-94A6-E03D35BEB5FD}" type="pres">
      <dgm:prSet presAssocID="{A890032C-7B1E-40F6-A53D-6612A542DCE9}" presName="compNode" presStyleCnt="0"/>
      <dgm:spPr/>
    </dgm:pt>
    <dgm:pt modelId="{900AC2DC-C8FD-4543-A4FC-49811A99498A}" type="pres">
      <dgm:prSet presAssocID="{A890032C-7B1E-40F6-A53D-6612A542DCE9}" presName="iconBgRect" presStyleLbl="bgShp" presStyleIdx="0" presStyleCnt="2"/>
      <dgm:spPr/>
    </dgm:pt>
    <dgm:pt modelId="{7CB5B943-16CE-471C-8390-7013777B3A80}" type="pres">
      <dgm:prSet presAssocID="{A890032C-7B1E-40F6-A53D-6612A542DCE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6BB2A03F-C835-4E61-B9E0-1C860902F99C}" type="pres">
      <dgm:prSet presAssocID="{A890032C-7B1E-40F6-A53D-6612A542DCE9}" presName="spaceRect" presStyleCnt="0"/>
      <dgm:spPr/>
    </dgm:pt>
    <dgm:pt modelId="{DC8140E7-96C4-4AEC-8339-CE61F270831A}" type="pres">
      <dgm:prSet presAssocID="{A890032C-7B1E-40F6-A53D-6612A542DCE9}" presName="textRect" presStyleLbl="revTx" presStyleIdx="0" presStyleCnt="2">
        <dgm:presLayoutVars>
          <dgm:chMax val="1"/>
          <dgm:chPref val="1"/>
        </dgm:presLayoutVars>
      </dgm:prSet>
      <dgm:spPr/>
    </dgm:pt>
    <dgm:pt modelId="{F3AC4035-4692-4AC8-AB97-0F1FDD1FF9B3}" type="pres">
      <dgm:prSet presAssocID="{63D768E9-498E-495E-B552-CD51A734A6D4}" presName="sibTrans" presStyleCnt="0"/>
      <dgm:spPr/>
    </dgm:pt>
    <dgm:pt modelId="{87ACDAFA-5EE6-4FCA-9BDD-562D819E46EF}" type="pres">
      <dgm:prSet presAssocID="{F72789A5-9F37-4FA8-B104-118EB23BF0F1}" presName="compNode" presStyleCnt="0"/>
      <dgm:spPr/>
    </dgm:pt>
    <dgm:pt modelId="{250070FC-63CD-403C-B307-F25C451B48B9}" type="pres">
      <dgm:prSet presAssocID="{F72789A5-9F37-4FA8-B104-118EB23BF0F1}" presName="iconBgRect" presStyleLbl="bgShp" presStyleIdx="1" presStyleCnt="2"/>
      <dgm:spPr/>
    </dgm:pt>
    <dgm:pt modelId="{450090ED-CA4A-41D4-9374-AAE8187E76C4}" type="pres">
      <dgm:prSet presAssocID="{F72789A5-9F37-4FA8-B104-118EB23BF0F1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610A6D98-EAC8-442F-9C3B-F8B13D7861A5}" type="pres">
      <dgm:prSet presAssocID="{F72789A5-9F37-4FA8-B104-118EB23BF0F1}" presName="spaceRect" presStyleCnt="0"/>
      <dgm:spPr/>
    </dgm:pt>
    <dgm:pt modelId="{6AF4AAB5-541E-4AEC-B746-EBCA2F965BFA}" type="pres">
      <dgm:prSet presAssocID="{F72789A5-9F37-4FA8-B104-118EB23BF0F1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36E4845B-785B-424C-A2B3-3C4BFDD0CD31}" type="presOf" srcId="{42E2098A-6A7A-4CD2-AECF-F52E5E514B9B}" destId="{F94BFBF2-B971-4B40-BDCA-7F0997316F7A}" srcOrd="0" destOrd="0" presId="urn:microsoft.com/office/officeart/2018/5/layout/IconCircleLabelList"/>
    <dgm:cxn modelId="{1A18708F-23E4-4FCD-BBC3-F21AEF7053C2}" type="presOf" srcId="{F72789A5-9F37-4FA8-B104-118EB23BF0F1}" destId="{6AF4AAB5-541E-4AEC-B746-EBCA2F965BFA}" srcOrd="0" destOrd="0" presId="urn:microsoft.com/office/officeart/2018/5/layout/IconCircleLabelList"/>
    <dgm:cxn modelId="{1E98E7BB-0171-42BA-AFA9-56A8C454310C}" srcId="{42E2098A-6A7A-4CD2-AECF-F52E5E514B9B}" destId="{A890032C-7B1E-40F6-A53D-6612A542DCE9}" srcOrd="0" destOrd="0" parTransId="{CDBB11AC-A4ED-4723-867B-A328794C77D3}" sibTransId="{63D768E9-498E-495E-B552-CD51A734A6D4}"/>
    <dgm:cxn modelId="{F84476C2-FB2D-46F0-9935-1825F1847197}" type="presOf" srcId="{A890032C-7B1E-40F6-A53D-6612A542DCE9}" destId="{DC8140E7-96C4-4AEC-8339-CE61F270831A}" srcOrd="0" destOrd="0" presId="urn:microsoft.com/office/officeart/2018/5/layout/IconCircleLabelList"/>
    <dgm:cxn modelId="{0604FEE4-7939-4BEE-88E4-F4F6727DD78E}" srcId="{42E2098A-6A7A-4CD2-AECF-F52E5E514B9B}" destId="{F72789A5-9F37-4FA8-B104-118EB23BF0F1}" srcOrd="1" destOrd="0" parTransId="{25940299-4DF2-4FA2-BE2D-9E5D75963DF0}" sibTransId="{84E1F3DA-7761-4EAA-B0B8-EB554653A8D5}"/>
    <dgm:cxn modelId="{9B7DF7A8-86DF-44DA-BCBF-88AC27541B84}" type="presParOf" srcId="{F94BFBF2-B971-4B40-BDCA-7F0997316F7A}" destId="{0B19514E-F6E7-4309-94A6-E03D35BEB5FD}" srcOrd="0" destOrd="0" presId="urn:microsoft.com/office/officeart/2018/5/layout/IconCircleLabelList"/>
    <dgm:cxn modelId="{12605BC5-A863-4963-8449-87FAC19509E5}" type="presParOf" srcId="{0B19514E-F6E7-4309-94A6-E03D35BEB5FD}" destId="{900AC2DC-C8FD-4543-A4FC-49811A99498A}" srcOrd="0" destOrd="0" presId="urn:microsoft.com/office/officeart/2018/5/layout/IconCircleLabelList"/>
    <dgm:cxn modelId="{F15CB94A-DBA8-434B-B67C-8FECCF012D52}" type="presParOf" srcId="{0B19514E-F6E7-4309-94A6-E03D35BEB5FD}" destId="{7CB5B943-16CE-471C-8390-7013777B3A80}" srcOrd="1" destOrd="0" presId="urn:microsoft.com/office/officeart/2018/5/layout/IconCircleLabelList"/>
    <dgm:cxn modelId="{A00963FE-9B6C-49BF-BC00-6CBAE7508B5D}" type="presParOf" srcId="{0B19514E-F6E7-4309-94A6-E03D35BEB5FD}" destId="{6BB2A03F-C835-4E61-B9E0-1C860902F99C}" srcOrd="2" destOrd="0" presId="urn:microsoft.com/office/officeart/2018/5/layout/IconCircleLabelList"/>
    <dgm:cxn modelId="{E172AE3C-425B-4CB8-9720-98B38BD2F652}" type="presParOf" srcId="{0B19514E-F6E7-4309-94A6-E03D35BEB5FD}" destId="{DC8140E7-96C4-4AEC-8339-CE61F270831A}" srcOrd="3" destOrd="0" presId="urn:microsoft.com/office/officeart/2018/5/layout/IconCircleLabelList"/>
    <dgm:cxn modelId="{05089FDB-E39F-4589-B7DA-44D2BA66416F}" type="presParOf" srcId="{F94BFBF2-B971-4B40-BDCA-7F0997316F7A}" destId="{F3AC4035-4692-4AC8-AB97-0F1FDD1FF9B3}" srcOrd="1" destOrd="0" presId="urn:microsoft.com/office/officeart/2018/5/layout/IconCircleLabelList"/>
    <dgm:cxn modelId="{D4757721-67D3-4066-900D-0CFAE55917DB}" type="presParOf" srcId="{F94BFBF2-B971-4B40-BDCA-7F0997316F7A}" destId="{87ACDAFA-5EE6-4FCA-9BDD-562D819E46EF}" srcOrd="2" destOrd="0" presId="urn:microsoft.com/office/officeart/2018/5/layout/IconCircleLabelList"/>
    <dgm:cxn modelId="{3502ED04-2813-42F5-80D1-6BB66F91E2A5}" type="presParOf" srcId="{87ACDAFA-5EE6-4FCA-9BDD-562D819E46EF}" destId="{250070FC-63CD-403C-B307-F25C451B48B9}" srcOrd="0" destOrd="0" presId="urn:microsoft.com/office/officeart/2018/5/layout/IconCircleLabelList"/>
    <dgm:cxn modelId="{00F2A546-727E-4A3E-A710-3E4AB63CC1D8}" type="presParOf" srcId="{87ACDAFA-5EE6-4FCA-9BDD-562D819E46EF}" destId="{450090ED-CA4A-41D4-9374-AAE8187E76C4}" srcOrd="1" destOrd="0" presId="urn:microsoft.com/office/officeart/2018/5/layout/IconCircleLabelList"/>
    <dgm:cxn modelId="{847DA48F-0559-45EC-BC23-A006A14D9AE3}" type="presParOf" srcId="{87ACDAFA-5EE6-4FCA-9BDD-562D819E46EF}" destId="{610A6D98-EAC8-442F-9C3B-F8B13D7861A5}" srcOrd="2" destOrd="0" presId="urn:microsoft.com/office/officeart/2018/5/layout/IconCircleLabelList"/>
    <dgm:cxn modelId="{E6246DCC-9A19-46CF-895B-5437AA48054E}" type="presParOf" srcId="{87ACDAFA-5EE6-4FCA-9BDD-562D819E46EF}" destId="{6AF4AAB5-541E-4AEC-B746-EBCA2F965BFA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0AC2DC-C8FD-4543-A4FC-49811A99498A}">
      <dsp:nvSpPr>
        <dsp:cNvPr id="0" name=""/>
        <dsp:cNvSpPr/>
      </dsp:nvSpPr>
      <dsp:spPr>
        <a:xfrm>
          <a:off x="1596066" y="246740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B5B943-16CE-471C-8390-7013777B3A80}">
      <dsp:nvSpPr>
        <dsp:cNvPr id="0" name=""/>
        <dsp:cNvSpPr/>
      </dsp:nvSpPr>
      <dsp:spPr>
        <a:xfrm>
          <a:off x="206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8140E7-96C4-4AEC-8339-CE61F270831A}">
      <dsp:nvSpPr>
        <dsp:cNvPr id="0" name=""/>
        <dsp:cNvSpPr/>
      </dsp:nvSpPr>
      <dsp:spPr>
        <a:xfrm>
          <a:off x="89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Security and Compliance</a:t>
          </a:r>
        </a:p>
      </dsp:txBody>
      <dsp:txXfrm>
        <a:off x="894066" y="3126741"/>
        <a:ext cx="3600000" cy="720000"/>
      </dsp:txXfrm>
    </dsp:sp>
    <dsp:sp modelId="{250070FC-63CD-403C-B307-F25C451B48B9}">
      <dsp:nvSpPr>
        <dsp:cNvPr id="0" name=""/>
        <dsp:cNvSpPr/>
      </dsp:nvSpPr>
      <dsp:spPr>
        <a:xfrm>
          <a:off x="5826066" y="246740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0090ED-CA4A-41D4-9374-AAE8187E76C4}">
      <dsp:nvSpPr>
        <dsp:cNvPr id="0" name=""/>
        <dsp:cNvSpPr/>
      </dsp:nvSpPr>
      <dsp:spPr>
        <a:xfrm>
          <a:off x="6294066" y="714741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F4AAB5-541E-4AEC-B746-EBCA2F965BFA}">
      <dsp:nvSpPr>
        <dsp:cNvPr id="0" name=""/>
        <dsp:cNvSpPr/>
      </dsp:nvSpPr>
      <dsp:spPr>
        <a:xfrm>
          <a:off x="5124066" y="3126741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700" kern="1200"/>
            <a:t>Cloud Server deployment</a:t>
          </a:r>
        </a:p>
      </dsp:txBody>
      <dsp:txXfrm>
        <a:off x="5124066" y="3126741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545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24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01152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4728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37991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791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1819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598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894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264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864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368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84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497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025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8108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55D5C6-B179-48FC-8A7B-2A8997ABACA6}" type="datetimeFigureOut">
              <a:rPr lang="en-US" smtClean="0"/>
              <a:t>05-Jun-24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3FF96AF-54D4-4C63-BA24-5A3661BE8F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0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90D9EDE-6FEA-19D0-99EC-0AC58196F6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9873" b="9093"/>
          <a:stretch/>
        </p:blipFill>
        <p:spPr>
          <a:xfrm>
            <a:off x="20" y="-1"/>
            <a:ext cx="5394940" cy="6858001"/>
          </a:xfrm>
          <a:custGeom>
            <a:avLst/>
            <a:gdLst/>
            <a:ahLst/>
            <a:cxnLst/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7D61F80-B725-041F-5CB6-A0049BAA04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80563" y="1678665"/>
            <a:ext cx="4412366" cy="2372168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4400" b="1" dirty="0">
                <a:effectLst/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Web-Based Diabetic Retinopathy Detection System</a:t>
            </a:r>
            <a:endParaRPr lang="en-US" sz="4400" b="1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7E4B95-FD5F-9D92-322A-A9497ACEFE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00566" y="4412361"/>
            <a:ext cx="2890685" cy="543097"/>
          </a:xfrm>
        </p:spPr>
        <p:txBody>
          <a:bodyPr>
            <a:normAutofit fontScale="85000" lnSpcReduction="10000"/>
          </a:bodyPr>
          <a:lstStyle/>
          <a:p>
            <a:r>
              <a:rPr lang="en-US" sz="2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Presented By : - Luxshan S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8941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2FFF-039E-54B9-FAD7-35876E95A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b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C79B6B-08D7-E221-1168-653610F74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84723"/>
          </a:xfrm>
        </p:spPr>
        <p:txBody>
          <a:bodyPr/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 Storage: </a:t>
            </a:r>
          </a:p>
          <a:p>
            <a:pPr marL="914400" lvl="2" indent="0"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Relational database SQLite for storing user data and analysis results.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F9BE07-8769-63AF-4D48-9558B74A0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46" y="3084588"/>
            <a:ext cx="10901605" cy="3163812"/>
          </a:xfrm>
          <a:prstGeom prst="rect">
            <a:avLst/>
          </a:prstGeom>
        </p:spPr>
      </p:pic>
      <p:pic>
        <p:nvPicPr>
          <p:cNvPr id="4098" name="Picture 2" descr="Create a Database with SQLite, a short introduction">
            <a:extLst>
              <a:ext uri="{FF2B5EF4-FFF2-40B4-BE49-F238E27FC236}">
                <a16:creationId xmlns:a16="http://schemas.microsoft.com/office/drawing/2014/main" id="{83C4BEC9-095B-45DA-DD79-0DD439B3EF1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735" b="21274"/>
          <a:stretch/>
        </p:blipFill>
        <p:spPr bwMode="auto">
          <a:xfrm>
            <a:off x="5333111" y="908204"/>
            <a:ext cx="3940891" cy="1459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258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4444CE-BC8D-4D61-B303-4C05614E6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72586F-ED5B-0D73-FE1F-3BECA1CCB3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3" y="609600"/>
            <a:ext cx="10197494" cy="1099457"/>
          </a:xfrm>
        </p:spPr>
        <p:txBody>
          <a:bodyPr>
            <a:norm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Remaining Work</a:t>
            </a: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73772B81-181F-48B7-8826-4D9686D15D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B2205F6E-03C6-4E92-877C-E2482F659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1743267" y="4013200"/>
            <a:ext cx="448733" cy="2844800"/>
          </a:xfrm>
          <a:prstGeom prst="triangle">
            <a:avLst>
              <a:gd name="adj" fmla="val 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67E4E98-4422-BAF8-30A8-B8C38E8C8C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7226851"/>
              </p:ext>
            </p:extLst>
          </p:nvPr>
        </p:nvGraphicFramePr>
        <p:xfrm>
          <a:off x="1286933" y="1948543"/>
          <a:ext cx="9618133" cy="40934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1103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2992C04-B97E-9FA3-89A1-7BC80B52CB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4700" y="3144947"/>
            <a:ext cx="4299666" cy="924578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6000" b="1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5A7802B6-FF37-40CF-A7E2-6F2A0D9A91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74" y="1270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pic>
        <p:nvPicPr>
          <p:cNvPr id="6" name="Graphic 5" descr="Handshake">
            <a:extLst>
              <a:ext uri="{FF2B5EF4-FFF2-40B4-BE49-F238E27FC236}">
                <a16:creationId xmlns:a16="http://schemas.microsoft.com/office/drawing/2014/main" id="{AD96900D-8E1C-B395-A00E-3467BE8342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8604" y="1550139"/>
            <a:ext cx="3765692" cy="376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777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53607-2563-C116-4269-0F72A0F1B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878" y="583379"/>
            <a:ext cx="2494936" cy="509946"/>
          </a:xfrm>
        </p:spPr>
        <p:txBody>
          <a:bodyPr>
            <a:noAutofit/>
          </a:bodyPr>
          <a:lstStyle/>
          <a:p>
            <a: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Overview</a:t>
            </a:r>
            <a:br>
              <a:rPr lang="en-US" b="1" u="none" strike="noStrike" dirty="0">
                <a:effectLst/>
                <a:latin typeface="Arial" panose="020B0604020202020204" pitchFamily="34" charset="0"/>
              </a:rPr>
            </a:br>
            <a:endParaRPr lang="en-US" sz="8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C6C9B-011E-2987-C5FC-DC44AE9311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878" y="1668310"/>
            <a:ext cx="10515600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Scope of this System to develop a user-friendly web-based platform that allows users to upload retinal images and receive detailed analysis regarding diabetic retinopathy. By integrating a pre-trained machine learning model, users can trust the system to accurately classify images into various stages of retinopathy. With Google Sign-In authentication, security is ensured, and users can easily manage their profiles and access historical data.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475835E-C3FD-D30D-E645-8BB037383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671" y="3108988"/>
            <a:ext cx="8129223" cy="3165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28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97B9-1849-839F-EC16-197CDB232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683" y="422787"/>
            <a:ext cx="8596668" cy="13208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Block Diagram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06E6AF-62D6-B8E1-101A-CD24A972AD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4607" y="1083187"/>
            <a:ext cx="7187380" cy="5647301"/>
          </a:xfrm>
        </p:spPr>
      </p:pic>
    </p:spTree>
    <p:extLst>
      <p:ext uri="{BB962C8B-B14F-4D97-AF65-F5344CB8AC3E}">
        <p14:creationId xmlns:p14="http://schemas.microsoft.com/office/powerpoint/2010/main" val="37659573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2F185F-13EC-585F-80E5-3C869D22D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897" y="1353676"/>
            <a:ext cx="10515600" cy="49684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User Authentication Google Sign-In: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Enjoy secure access to the system with Google OAuth integration.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Profile Management: Easily manage user profiles, including login credentials and usage history.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Image Upload Interface: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Intuitive interface for users to upload retinal images.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Supported Formats: System supports common image formats (JPEG, PNG).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Machine Learning Engine Model Integration: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Pre-trained machine learning model (trained on Kaggle dataset) for image analysis.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Prediction: Classify diabetic retinopathy into 5 classes: 'No DR', 'Mild', 'Moderate', 'Severe', 'Proliferative DR’.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6671B58-5800-D8BC-4A16-4EFB47DFB6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97" y="334297"/>
            <a:ext cx="8596668" cy="1320800"/>
          </a:xfrm>
        </p:spPr>
        <p:txBody>
          <a:bodyPr/>
          <a:lstStyle/>
          <a:p>
            <a:r>
              <a:rPr lang="en-US" sz="4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Functionalities</a:t>
            </a:r>
            <a:br>
              <a:rPr lang="en-US" sz="4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0802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B5DBB-E6D3-A0E6-2E49-F743E72A2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Features and Functionalities</a:t>
            </a:r>
            <a:br>
              <a:rPr lang="en-US" sz="4400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92EB2-306E-CD72-33B2-F14259D599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0045" y="150116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Image Analysis and Results Processing: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processes uploaded images using the ML model.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 Display: Analysis results displayed to users, indicating the severity of diabetic retinopathy.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Data Storage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Data: Maintain database of user data, including uploaded images and analysis history. </a:t>
            </a: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User Interface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Dashboard: User-friendly dashboard for managing uploads, viewing results, and accessing analysis data.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809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09C7A-393C-C0F1-F14B-B4AAD06459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b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868C7-7EA5-CF3C-491F-E008BAD1A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9651"/>
            <a:ext cx="10515600" cy="4351338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Frontend Technologies: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Built using React.js for responsive and interactive UI.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Google Sign-In Integration: Utilizes Google OAuth API for authentication.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DC1EFCA-8A05-9D88-D782-AB12DED95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84" y="3083284"/>
            <a:ext cx="5614219" cy="3433300"/>
          </a:xfrm>
          <a:prstGeom prst="rect">
            <a:avLst/>
          </a:prstGeom>
        </p:spPr>
      </p:pic>
      <p:sp>
        <p:nvSpPr>
          <p:cNvPr id="9" name="AutoShape 4" descr="image">
            <a:extLst>
              <a:ext uri="{FF2B5EF4-FFF2-40B4-BE49-F238E27FC236}">
                <a16:creationId xmlns:a16="http://schemas.microsoft.com/office/drawing/2014/main" id="{9B2A4135-1F8C-43D3-AC4B-6F3F39B5452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B09BB65-FA12-F2AD-BB6F-F8AB3CA27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600" y="3106994"/>
            <a:ext cx="6100916" cy="338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83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C24D4-F074-9A0C-A857-033D8713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231057"/>
            <a:ext cx="10515600" cy="1325563"/>
          </a:xfrm>
        </p:spPr>
        <p:txBody>
          <a:bodyPr/>
          <a:lstStyle/>
          <a:p>
            <a: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b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AF73CBB-5F8E-D433-D0B5-B4BCDABF19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199" y="1012723"/>
            <a:ext cx="10865070" cy="5496232"/>
          </a:xfrm>
        </p:spPr>
      </p:pic>
    </p:spTree>
    <p:extLst>
      <p:ext uri="{BB962C8B-B14F-4D97-AF65-F5344CB8AC3E}">
        <p14:creationId xmlns:p14="http://schemas.microsoft.com/office/powerpoint/2010/main" val="1305988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BF1BB-889B-E506-7F20-D64C2BC97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09713"/>
          </a:xfrm>
        </p:spPr>
        <p:txBody>
          <a:bodyPr>
            <a:normAutofit fontScale="90000"/>
          </a:bodyPr>
          <a:lstStyle/>
          <a:p>
            <a: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br>
              <a:rPr lang="en-US" b="1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D8F4A-3ED1-E936-8F20-C8FF43ADD3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505"/>
            <a:ext cx="10515600" cy="1743485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Backend Technologies: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Flask API requests. </a:t>
            </a:r>
          </a:p>
          <a:p>
            <a:pPr marL="457200" lvl="1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with Flask for serving ML model and image processing for Machine Learning Integration.</a:t>
            </a:r>
          </a:p>
          <a:p>
            <a:pPr marL="457200" lvl="1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Create a RESTfull API using Python and Flask (Part 1) | by Kasun  Dissanayake | Medium">
            <a:extLst>
              <a:ext uri="{FF2B5EF4-FFF2-40B4-BE49-F238E27FC236}">
                <a16:creationId xmlns:a16="http://schemas.microsoft.com/office/drawing/2014/main" id="{AEF7414A-AE1A-E1FA-F942-0AD0281B7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8297" y="2855654"/>
            <a:ext cx="6223820" cy="3500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156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4381F-09BE-5D08-E962-5327EADB3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647" y="154200"/>
            <a:ext cx="3825840" cy="78658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Model </a:t>
            </a:r>
            <a:b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74A74-DD3F-BB6E-8A2A-F9DB6FD54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27551"/>
            <a:ext cx="9517854" cy="3001449"/>
          </a:xfrm>
        </p:spPr>
        <p:txBody>
          <a:bodyPr/>
          <a:lstStyle/>
          <a:p>
            <a:pPr lvl="1"/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pretrained model from Kaggle dataset for diabetic retinopathy detection.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Base model – resnet152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Adding 3 layers (Linear FC,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Linear FC)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Freeze Certain Layers for evaluation purpose.</a:t>
            </a:r>
          </a:p>
          <a:p>
            <a:pPr marL="914400" lvl="1" indent="-457200">
              <a:buFont typeface="+mj-lt"/>
              <a:buAutoNum type="alphaL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will predict 5 classes output ['No DR', 'Mild', 'Moderate', 'Severe’,  'Proliferative DR’ ].</a:t>
            </a:r>
          </a:p>
          <a:p>
            <a:endParaRPr lang="en-US" dirty="0"/>
          </a:p>
        </p:txBody>
      </p:sp>
      <p:pic>
        <p:nvPicPr>
          <p:cNvPr id="5" name="Picture 4" descr="A close-up of a computer screen&#10;&#10;Description automatically generated">
            <a:extLst>
              <a:ext uri="{FF2B5EF4-FFF2-40B4-BE49-F238E27FC236}">
                <a16:creationId xmlns:a16="http://schemas.microsoft.com/office/drawing/2014/main" id="{7C29022B-FE47-33EE-896D-AC34659D1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696" y="3320186"/>
            <a:ext cx="8052619" cy="3383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1774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338</TotalTime>
  <Words>412</Words>
  <Application>Microsoft Office PowerPoint</Application>
  <PresentationFormat>Widescreen</PresentationFormat>
  <Paragraphs>50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Times New Roman</vt:lpstr>
      <vt:lpstr>Trebuchet MS</vt:lpstr>
      <vt:lpstr>Wingdings 3</vt:lpstr>
      <vt:lpstr>Facet</vt:lpstr>
      <vt:lpstr>Web-Based Diabetic Retinopathy Detection System</vt:lpstr>
      <vt:lpstr>Overview </vt:lpstr>
      <vt:lpstr>Block Diagram</vt:lpstr>
      <vt:lpstr>Features and Functionalities </vt:lpstr>
      <vt:lpstr>Features and Functionalities </vt:lpstr>
      <vt:lpstr>System Architecture </vt:lpstr>
      <vt:lpstr>System Architecture </vt:lpstr>
      <vt:lpstr>System Architecture </vt:lpstr>
      <vt:lpstr>ML Model  </vt:lpstr>
      <vt:lpstr>System Architecture </vt:lpstr>
      <vt:lpstr>Remaining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Sugendran Luxshan</dc:creator>
  <cp:lastModifiedBy>Sugendran Luxshan</cp:lastModifiedBy>
  <cp:revision>34</cp:revision>
  <dcterms:created xsi:type="dcterms:W3CDTF">2024-06-05T08:18:17Z</dcterms:created>
  <dcterms:modified xsi:type="dcterms:W3CDTF">2024-06-05T13:56:59Z</dcterms:modified>
</cp:coreProperties>
</file>